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6" r:id="rId7"/>
    <p:sldId id="265" r:id="rId8"/>
    <p:sldId id="262" r:id="rId9"/>
    <p:sldId id="263" r:id="rId10"/>
    <p:sldId id="267" r:id="rId11"/>
    <p:sldId id="268" r:id="rId12"/>
    <p:sldId id="269" r:id="rId13"/>
    <p:sldId id="264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2F2012-1662-4496-AC77-A6BA44549279}" type="datetimeFigureOut">
              <a:rPr lang="pl-PL" smtClean="0"/>
              <a:pPr/>
              <a:t>2017-02-19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9ABDA5-919F-4CB8-A772-52F23FB7D3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c.europa.eu/index_pl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acea.ec.europa.eu/erasmus-plus_e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rse.org.p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a\Desktop\Projekt\EU flag-Erasmus+_vect_P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9144000" cy="271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bUDŻET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siedmioletni budżet programu wynosi </a:t>
            </a:r>
            <a:r>
              <a:rPr lang="pl-PL" b="1" dirty="0" smtClean="0"/>
              <a:t>14,7 mld euro</a:t>
            </a:r>
            <a:r>
              <a:rPr lang="pl-PL" dirty="0" smtClean="0"/>
              <a:t>, co stanowi 40-procentowy wzrost w stosunku do poprzedniej edycji programów unijnych w dziedzinie edukacji.</a:t>
            </a:r>
          </a:p>
          <a:p>
            <a:r>
              <a:rPr lang="pl-PL" b="1" dirty="0" smtClean="0"/>
              <a:t>Europa: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2,2 mld euro wyniesie całkowity budżet programu</a:t>
            </a:r>
          </a:p>
          <a:p>
            <a:r>
              <a:rPr lang="pl-PL" b="1" dirty="0" smtClean="0"/>
              <a:t>Polska:</a:t>
            </a:r>
            <a:endParaRPr lang="pl-PL" dirty="0" smtClean="0"/>
          </a:p>
          <a:p>
            <a:r>
              <a:rPr lang="pl-PL" dirty="0" smtClean="0"/>
              <a:t>111,5 mln euro wyniesie budżet programu w Polsce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Łączna kwota dofinansowania w poszczególnych sektorach wyniesie:</a:t>
            </a:r>
          </a:p>
          <a:p>
            <a:r>
              <a:rPr lang="pl-PL" dirty="0" smtClean="0"/>
              <a:t>13,7 mln euro – Erasmus+ Edukacja szkolna;</a:t>
            </a:r>
          </a:p>
          <a:p>
            <a:r>
              <a:rPr lang="pl-PL" dirty="0" smtClean="0"/>
              <a:t>54,3 mln euro – Erasmus+ Szkolnictwo wyższe;</a:t>
            </a:r>
          </a:p>
          <a:p>
            <a:r>
              <a:rPr lang="pl-PL" dirty="0" smtClean="0"/>
              <a:t>27,4 mln euro – Erasmus+ Kształcenie i szkolenia zawodowe;</a:t>
            </a:r>
          </a:p>
          <a:p>
            <a:r>
              <a:rPr lang="pl-PL" dirty="0" smtClean="0"/>
              <a:t>4,2 mln euro – Erasmus+ Edukacja dorosłych;</a:t>
            </a:r>
          </a:p>
          <a:p>
            <a:r>
              <a:rPr lang="pl-PL" dirty="0" smtClean="0"/>
              <a:t>11,8 mln euro – Erasmus+ Młodzież.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dz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836712"/>
            <a:ext cx="3333750" cy="4533900"/>
          </a:xfrm>
          <a:prstGeom prst="rect">
            <a:avLst/>
          </a:prstGeom>
          <a:noFill/>
        </p:spPr>
      </p:pic>
      <p:pic>
        <p:nvPicPr>
          <p:cNvPr id="3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Kraje uczestniczące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Do krajów uczestniczących w programie należą:</a:t>
            </a:r>
          </a:p>
          <a:p>
            <a:r>
              <a:rPr lang="pl-PL" b="1" dirty="0" smtClean="0"/>
              <a:t>28 państw członkowskich Unii Europejskiej;</a:t>
            </a:r>
          </a:p>
          <a:p>
            <a:r>
              <a:rPr lang="pl-PL" b="1" dirty="0" smtClean="0"/>
              <a:t>państwa EFTA/EOG: Islandia, Liechtenstein, Norwegia;</a:t>
            </a:r>
          </a:p>
          <a:p>
            <a:r>
              <a:rPr lang="pl-PL" b="1" dirty="0" smtClean="0"/>
              <a:t>państwa kandydujące do UE: Turcja, Była Jugosłowiańska Republika Macedonii.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/>
              <a:t>Zarządzanie programem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Komisja Europejska </a:t>
            </a:r>
          </a:p>
          <a:p>
            <a:r>
              <a:rPr lang="pl-PL" dirty="0" smtClean="0"/>
              <a:t>Odpowiedzialność za realizację programu Erasmus+ ponosi </a:t>
            </a:r>
            <a:r>
              <a:rPr lang="pl-PL" dirty="0" smtClean="0">
                <a:solidFill>
                  <a:schemeClr val="tx1"/>
                </a:solidFill>
                <a:hlinkClick r:id="rId2"/>
              </a:rPr>
              <a:t>Komisja Europejska</a:t>
            </a:r>
            <a:r>
              <a:rPr lang="pl-PL" dirty="0" smtClean="0"/>
              <a:t>, która na bieżąco zarządza budżetem oraz określa priorytety, cele i kryteria programu. 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Agencja Wykonawcza</a:t>
            </a:r>
          </a:p>
          <a:p>
            <a:r>
              <a:rPr lang="pl-PL" dirty="0" smtClean="0"/>
              <a:t>Za realizację akcji programu Erasmus+ na szczeblu europejskim odpowiada europejska </a:t>
            </a:r>
            <a:r>
              <a:rPr lang="pl-PL" dirty="0" smtClean="0">
                <a:hlinkClick r:id="rId2"/>
              </a:rPr>
              <a:t>Agencja Wykonawcza ds. Edukacji, Kultury i Sektora Audiowizualnego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Narodowa Agencja</a:t>
            </a:r>
          </a:p>
          <a:p>
            <a:r>
              <a:rPr lang="pl-PL" dirty="0" smtClean="0"/>
              <a:t>Komisja Europejska powierza wykonanie budżetu programu Erasmus+ narodowym agencjom. </a:t>
            </a:r>
          </a:p>
          <a:p>
            <a:r>
              <a:rPr lang="pl-PL" dirty="0" smtClean="0"/>
              <a:t>Zajmują się one promocją i realizacją programu na szczeblu krajowym i działają jako łącznik pomiędzy Komisją Europejską, a organizacjami uczestniczącymi na szczeblu krajowym, regionalnym lub lokalnym. </a:t>
            </a:r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Polsce funkcję narodowej agencji programu Erasmus+ pełni </a:t>
            </a:r>
            <a:r>
              <a:rPr lang="pl-PL" dirty="0" smtClean="0">
                <a:hlinkClick r:id="rId2"/>
              </a:rPr>
              <a:t>Fundacja Rozwoju Systemu Edukacji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http://erasmusplus.org.pl/o-programie/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Opracowano w oparciu o stronę: </a:t>
            </a:r>
            <a:endParaRPr lang="pl-PL" b="1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Zmienia życie, otwiera umysły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Podstawowe informacje o programie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Erasmus+ to program Unii Europejskiej w dziedzinie kształcenia, szkoleń, młodzieży i sportu na lata 2014-2020.</a:t>
            </a:r>
          </a:p>
          <a:p>
            <a:r>
              <a:rPr lang="pl-PL" b="1" dirty="0" smtClean="0"/>
              <a:t>Jego całkowity budżet wynosi 14,7 mld euro.</a:t>
            </a:r>
          </a:p>
          <a:p>
            <a:r>
              <a:rPr lang="pl-PL" b="1" dirty="0" smtClean="0"/>
              <a:t>Erasmus+ opiera się na osiągnięciach europejskich programów edukacyjnych, które funkcjonowały przez 25 lat.</a:t>
            </a:r>
          </a:p>
          <a:p>
            <a:pPr>
              <a:buNone/>
            </a:pPr>
            <a:endParaRPr lang="pl-PL" b="1" dirty="0" smtClean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Podstawowe dane liczbowe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b="1" dirty="0" smtClean="0"/>
              <a:t>4 mln osób skorzysta z programu;</a:t>
            </a:r>
          </a:p>
          <a:p>
            <a:r>
              <a:rPr lang="pl-PL" b="1" dirty="0" smtClean="0"/>
              <a:t>2 mln studentów skorzysta z programu;</a:t>
            </a:r>
          </a:p>
          <a:p>
            <a:r>
              <a:rPr lang="pl-PL" b="1" dirty="0" smtClean="0"/>
              <a:t>800 tys. wykładowców, nauczycieli, szkoleniowców, przedstawicieli kadry edukacyjnej i osób pracujących z młodzieżą będzie uczestniczyć w projektach mobilności pracowników;</a:t>
            </a:r>
          </a:p>
          <a:p>
            <a:r>
              <a:rPr lang="pl-PL" b="1" dirty="0" smtClean="0"/>
              <a:t>25 tys. </a:t>
            </a:r>
            <a:r>
              <a:rPr lang="pl-PL" b="1" dirty="0" err="1" smtClean="0"/>
              <a:t>partnerstw</a:t>
            </a:r>
            <a:r>
              <a:rPr lang="pl-PL" b="1" dirty="0" smtClean="0"/>
              <a:t> strategicznych połączy 125 tys. szkół, instytucji kształcenia i szkolenia zawodowego, instytucji szkolnictwa wyższego i kształcenia dorosłych, organizacji młodzieżowych i przedsiębiorstw;</a:t>
            </a:r>
          </a:p>
          <a:p>
            <a:r>
              <a:rPr lang="pl-PL" b="1" dirty="0" smtClean="0"/>
              <a:t>150 sojuszy na rzecz umiejętności sektorowych zostanie ustanowionych przez 2 tys. organizatorów kształcenia i szkolenia zawodowego oraz przedsiębiorców;</a:t>
            </a:r>
          </a:p>
          <a:p>
            <a:r>
              <a:rPr lang="pl-PL" b="1" dirty="0" smtClean="0"/>
              <a:t>150 sojuszy na rzecz wiedzy zostanie ustanowionych przez 1,5 tys. instytucji szkolnictwa wyższego i przedsiębiorstw.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gol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381750" cy="4762500"/>
          </a:xfrm>
          <a:prstGeom prst="rect">
            <a:avLst/>
          </a:prstGeom>
          <a:noFill/>
        </p:spPr>
      </p:pic>
      <p:pic>
        <p:nvPicPr>
          <p:cNvPr id="3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OGÓLNE ZADANIA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Program Erasmus+ został opracowany tak, aby wspierać kraje uczestniczące w zakresie efektywnego wykorzystywania potencjału umiejętności ludzkich i kapitału społecznego oraz promowania idei uczenia się przez całe życie. </a:t>
            </a:r>
          </a:p>
          <a:p>
            <a:r>
              <a:rPr lang="pl-PL" dirty="0" smtClean="0"/>
              <a:t>Erasmus+ to również odpowiedź na potrzeby współczesnej Europy oraz wyzwania, które przed nią stoją, tj. zmniejszenie bezrobocia wśród młodzieży, reformy systemów edukacji, nadanie europejskiego wymiaru pracy z młodzieżą.</a:t>
            </a:r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Sektory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Edukacja szkolna</a:t>
            </a:r>
          </a:p>
          <a:p>
            <a:r>
              <a:rPr lang="pl-PL" dirty="0" smtClean="0"/>
              <a:t>Kształcenie i szkolenia zawodowe</a:t>
            </a:r>
          </a:p>
          <a:p>
            <a:r>
              <a:rPr lang="pl-PL" dirty="0" smtClean="0"/>
              <a:t>Szkolnictwo wyższe</a:t>
            </a:r>
          </a:p>
          <a:p>
            <a:r>
              <a:rPr lang="pl-PL" dirty="0" smtClean="0"/>
              <a:t>Edukacja  dorosłych</a:t>
            </a:r>
          </a:p>
          <a:p>
            <a:r>
              <a:rPr lang="pl-PL" dirty="0" smtClean="0"/>
              <a:t>Młodzież</a:t>
            </a:r>
          </a:p>
          <a:p>
            <a:r>
              <a:rPr lang="pl-PL" dirty="0" smtClean="0"/>
              <a:t>Projekty centralne i sport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	Struktura programu Erasmus+ obejmuje trzy główne typy działań, a także dwa zarządzane centralnie:</a:t>
            </a:r>
          </a:p>
          <a:p>
            <a:r>
              <a:rPr lang="pl-PL" dirty="0" smtClean="0"/>
              <a:t>Akcja 1. Mobilność edukacyjna;</a:t>
            </a:r>
          </a:p>
          <a:p>
            <a:r>
              <a:rPr lang="pl-PL" b="1" dirty="0" smtClean="0"/>
              <a:t>Akcja 2. Współpraca na rzecz innowacji i wymiany dobrych praktyk;</a:t>
            </a:r>
          </a:p>
          <a:p>
            <a:r>
              <a:rPr lang="pl-PL" dirty="0" smtClean="0"/>
              <a:t>Akcja 3. Wsparcie w reformowaniu polityk;</a:t>
            </a:r>
          </a:p>
          <a:p>
            <a:endParaRPr lang="pl-PL" dirty="0" smtClean="0"/>
          </a:p>
          <a:p>
            <a:r>
              <a:rPr lang="pl-PL" dirty="0" smtClean="0"/>
              <a:t>program Jean </a:t>
            </a:r>
            <a:r>
              <a:rPr lang="pl-PL" dirty="0" err="1" smtClean="0"/>
              <a:t>Monnet</a:t>
            </a:r>
            <a:r>
              <a:rPr lang="pl-PL" dirty="0" smtClean="0"/>
              <a:t> (propagowanie doskonałości w nauczaniu i badaniach w obszarze studiów dotyczących Unii Europejskiej na całym świecie);</a:t>
            </a:r>
          </a:p>
          <a:p>
            <a:r>
              <a:rPr lang="pl-PL" dirty="0" smtClean="0"/>
              <a:t>Sport</a:t>
            </a:r>
          </a:p>
          <a:p>
            <a:endParaRPr lang="pl-PL" dirty="0"/>
          </a:p>
        </p:txBody>
      </p:sp>
      <p:pic>
        <p:nvPicPr>
          <p:cNvPr id="4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kcje_tabel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84784"/>
            <a:ext cx="6667500" cy="3333750"/>
          </a:xfrm>
          <a:prstGeom prst="rect">
            <a:avLst/>
          </a:prstGeom>
          <a:noFill/>
        </p:spPr>
      </p:pic>
      <p:pic>
        <p:nvPicPr>
          <p:cNvPr id="3" name="Picture 2" descr="C:\Users\Ela\Desktop\Projekt\Logo Erasmus kle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866900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187</TotalTime>
  <Words>336</Words>
  <Application>Microsoft Office PowerPoint</Application>
  <PresentationFormat>Pokaz na ekranie (4:3)</PresentationFormat>
  <Paragraphs>58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Wędrówka</vt:lpstr>
      <vt:lpstr>Slajd 1</vt:lpstr>
      <vt:lpstr>Zmienia życie, otwiera umysły</vt:lpstr>
      <vt:lpstr>Podstawowe informacje o programie</vt:lpstr>
      <vt:lpstr>Podstawowe dane liczbowe</vt:lpstr>
      <vt:lpstr>Slajd 5</vt:lpstr>
      <vt:lpstr>OGÓLNE ZADANIA</vt:lpstr>
      <vt:lpstr>Sektory</vt:lpstr>
      <vt:lpstr>Struktura</vt:lpstr>
      <vt:lpstr>Slajd 9</vt:lpstr>
      <vt:lpstr>bUDŻET</vt:lpstr>
      <vt:lpstr>Slajd 11</vt:lpstr>
      <vt:lpstr>Slajd 12</vt:lpstr>
      <vt:lpstr>Kraje uczestniczące</vt:lpstr>
      <vt:lpstr>Zarządzanie programem</vt:lpstr>
      <vt:lpstr>Slajd 15</vt:lpstr>
      <vt:lpstr>Slajd 16</vt:lpstr>
      <vt:lpstr>Slajd 17</vt:lpstr>
      <vt:lpstr>http://erasmusplus.org.pl/o-programie/</vt:lpstr>
    </vt:vector>
  </TitlesOfParts>
  <Company>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EL</dc:creator>
  <cp:lastModifiedBy>EL</cp:lastModifiedBy>
  <cp:revision>16</cp:revision>
  <dcterms:created xsi:type="dcterms:W3CDTF">2016-10-04T15:30:51Z</dcterms:created>
  <dcterms:modified xsi:type="dcterms:W3CDTF">2017-02-19T19:45:16Z</dcterms:modified>
</cp:coreProperties>
</file>